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70" r:id="rId4"/>
    <p:sldId id="296" r:id="rId5"/>
    <p:sldId id="291" r:id="rId6"/>
    <p:sldId id="275" r:id="rId7"/>
    <p:sldId id="298" r:id="rId8"/>
    <p:sldId id="276" r:id="rId9"/>
    <p:sldId id="299" r:id="rId10"/>
    <p:sldId id="280" r:id="rId11"/>
    <p:sldId id="297" r:id="rId12"/>
    <p:sldId id="285" r:id="rId13"/>
  </p:sldIdLst>
  <p:sldSz cx="12192000" cy="6858000"/>
  <p:notesSz cx="7077075" cy="93932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3399FF"/>
    <a:srgbClr val="0099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86065" autoAdjust="0"/>
  </p:normalViewPr>
  <p:slideViewPr>
    <p:cSldViewPr snapToGrid="0">
      <p:cViewPr varScale="1">
        <p:scale>
          <a:sx n="99" d="100"/>
          <a:sy n="99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1400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3"/>
            <a:ext cx="3066733" cy="471293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/>
            </a:lvl1pPr>
          </a:lstStyle>
          <a:p>
            <a:fld id="{199B608F-6B76-419A-BB3F-97DAFC4C61B1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921947"/>
            <a:ext cx="3066733" cy="4712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/>
            </a:lvl1pPr>
          </a:lstStyle>
          <a:p>
            <a:fld id="{CF79D460-4B0C-4F29-8582-36A78EF2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2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9291" y="0"/>
            <a:ext cx="3066570" cy="470088"/>
          </a:xfrm>
          <a:prstGeom prst="rect">
            <a:avLst/>
          </a:prstGeom>
        </p:spPr>
        <p:txBody>
          <a:bodyPr vert="horz" lIns="93223" tIns="46612" rIns="93223" bIns="46612" rtlCol="0"/>
          <a:lstStyle>
            <a:lvl1pPr algn="r">
              <a:defRPr sz="1200"/>
            </a:lvl1pPr>
          </a:lstStyle>
          <a:p>
            <a:fld id="{5A9BC743-F026-4D35-8612-BAC64425E86C}" type="datetimeFigureOut">
              <a:rPr lang="en-US" smtClean="0"/>
              <a:t>3/6/2017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2313" y="1174750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23" tIns="46612" rIns="93223" bIns="466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952" y="4520073"/>
            <a:ext cx="5661173" cy="3699012"/>
          </a:xfrm>
          <a:prstGeom prst="rect">
            <a:avLst/>
          </a:prstGeom>
        </p:spPr>
        <p:txBody>
          <a:bodyPr vert="horz" lIns="93223" tIns="46612" rIns="93223" bIns="4661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9291" y="8923155"/>
            <a:ext cx="3066570" cy="470086"/>
          </a:xfrm>
          <a:prstGeom prst="rect">
            <a:avLst/>
          </a:prstGeom>
        </p:spPr>
        <p:txBody>
          <a:bodyPr vert="horz" lIns="93223" tIns="46612" rIns="93223" bIns="46612" rtlCol="0" anchor="b"/>
          <a:lstStyle>
            <a:lvl1pPr algn="r">
              <a:defRPr sz="1200"/>
            </a:lvl1pPr>
          </a:lstStyle>
          <a:p>
            <a:fld id="{80C904A4-B87E-44A8-8153-9A47617A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too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19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06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9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http://www.merriam-webster.com/dictionary/tool</a:t>
            </a:r>
            <a:r>
              <a:rPr lang="en-US" dirty="0"/>
              <a:t> for first two</a:t>
            </a:r>
          </a:p>
          <a:p>
            <a:r>
              <a:rPr lang="en-US" dirty="0"/>
              <a:t>http://www.urbandictionary.com/define.php?term=tool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6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5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5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9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4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(Matt Dowle story – can you make a u turn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(Matt Dowle story – can you make a u turn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904A4-B87E-44A8-8153-9A47617A9F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9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727987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46304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 anchor="ctr" anchorCtr="0"/>
          <a:lstStyle>
            <a:lvl1pPr>
              <a:defRPr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601935"/>
            <a:ext cx="10554574" cy="4256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006600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knowbit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www.rstudio.com/" TargetMode="External"/><Relationship Id="rId4" Type="http://schemas.openxmlformats.org/officeDocument/2006/relationships/hyperlink" Target="https://cran.r-project.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12" Type="http://schemas.openxmlformats.org/officeDocument/2006/relationships/image" Target="../media/image19.jp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3.jp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7meA-GAkFE" TargetMode="External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471054"/>
            <a:ext cx="10572000" cy="3949143"/>
          </a:xfrm>
        </p:spPr>
        <p:txBody>
          <a:bodyPr>
            <a:noAutofit/>
          </a:bodyPr>
          <a:lstStyle/>
          <a:p>
            <a:r>
              <a:rPr lang="en-US" sz="8800" dirty="0"/>
              <a:t>Trees in the R environment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578203"/>
            <a:ext cx="9006859" cy="715089"/>
          </a:xfrm>
          <a:prstGeom prst="roundRect">
            <a:avLst/>
          </a:prstGeom>
          <a:gradFill>
            <a:gsLst>
              <a:gs pos="0">
                <a:srgbClr val="0099CC">
                  <a:tint val="66000"/>
                  <a:satMod val="160000"/>
                  <a:alpha val="29000"/>
                </a:srgbClr>
              </a:gs>
              <a:gs pos="50000">
                <a:srgbClr val="0099CC">
                  <a:tint val="44500"/>
                  <a:satMod val="160000"/>
                </a:srgbClr>
              </a:gs>
              <a:gs pos="100000">
                <a:srgbClr val="0099CC">
                  <a:tint val="23500"/>
                  <a:satMod val="160000"/>
                </a:srgbClr>
              </a:gs>
            </a:gsLst>
            <a:lin ang="2700000" scaled="1"/>
          </a:gra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DIY analysis with open source software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416" y="471054"/>
            <a:ext cx="249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RPM 2017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114" y="1750803"/>
            <a:ext cx="45391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10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data with a </a:t>
            </a:r>
            <a:r>
              <a:rPr lang="en-US" i="1" dirty="0"/>
              <a:t>shiny</a:t>
            </a:r>
            <a:r>
              <a:rPr lang="en-US" dirty="0"/>
              <a:t> app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73" y="0"/>
            <a:ext cx="10828325" cy="1249960"/>
          </a:xfrm>
        </p:spPr>
        <p:txBody>
          <a:bodyPr/>
          <a:lstStyle/>
          <a:p>
            <a:r>
              <a:rPr lang="en-US" dirty="0"/>
              <a:t>Building the formula with a </a:t>
            </a:r>
            <a:r>
              <a:rPr lang="en-US" i="1" dirty="0"/>
              <a:t>shiny</a:t>
            </a:r>
            <a:r>
              <a:rPr lang="en-US" dirty="0"/>
              <a:t> app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5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104" y="1751798"/>
            <a:ext cx="7030578" cy="4289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Dan Murphy</a:t>
            </a:r>
          </a:p>
          <a:p>
            <a:pPr marL="0" indent="0">
              <a:buNone/>
            </a:pPr>
            <a:r>
              <a:rPr lang="en-US" sz="3200" dirty="0"/>
              <a:t>dmurphy@trinostics.com</a:t>
            </a:r>
          </a:p>
          <a:p>
            <a:pPr marL="0" indent="0">
              <a:buNone/>
            </a:pPr>
            <a:r>
              <a:rPr lang="en-US" sz="3200" dirty="0"/>
              <a:t>Trinostics LLC, San Francisco</a:t>
            </a:r>
          </a:p>
          <a:p>
            <a:pPr marL="0" indent="0">
              <a:buNone/>
            </a:pPr>
            <a:r>
              <a:rPr lang="en-US" sz="3200" dirty="0">
                <a:hlinkClick r:id="rId3"/>
              </a:rPr>
              <a:t>https://www.triknowbits.com/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4"/>
              </a:rPr>
              <a:t>https://cran.r-project.org/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5"/>
              </a:rPr>
              <a:t>https://www.rstudio.com/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5"/>
              </a:rPr>
              <a:t>https://www.salford-systems.com/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AutoShape 2" descr="Displaying 20160622_11483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248781"/>
            <a:ext cx="11003079" cy="1002471"/>
          </a:xfrm>
        </p:spPr>
        <p:txBody>
          <a:bodyPr/>
          <a:lstStyle/>
          <a:p>
            <a:r>
              <a:rPr lang="en-US" dirty="0"/>
              <a:t>Contact me if questions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272" y="1952780"/>
            <a:ext cx="3657600" cy="36576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8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/>
          <a:lstStyle/>
          <a:p>
            <a:r>
              <a:rPr lang="en-US" sz="3600" dirty="0"/>
              <a:t>Modelers are builders and use tools</a:t>
            </a:r>
          </a:p>
        </p:txBody>
      </p:sp>
      <p:pic>
        <p:nvPicPr>
          <p:cNvPr id="5" name="Picture 2" descr="sand-158804_960_720.png (665×72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8440">
            <a:off x="4834211" y="2531896"/>
            <a:ext cx="1374294" cy="148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2538">
            <a:off x="2415527" y="4673852"/>
            <a:ext cx="2084141" cy="135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11664">
            <a:off x="5494637" y="4650111"/>
            <a:ext cx="1406801" cy="1869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73529">
            <a:off x="1284194" y="2699314"/>
            <a:ext cx="2730458" cy="1318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58885">
            <a:off x="6688357" y="2851018"/>
            <a:ext cx="3517931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51846">
            <a:off x="10605317" y="2012294"/>
            <a:ext cx="864978" cy="25271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249960"/>
            <a:ext cx="10554574" cy="3510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Per Merriam-Webster a </a:t>
            </a:r>
            <a:r>
              <a:rPr lang="en-US" sz="2400" b="1" i="1" dirty="0"/>
              <a:t>tool</a:t>
            </a:r>
            <a:r>
              <a:rPr lang="en-US" sz="2400" dirty="0"/>
              <a:t> is</a:t>
            </a:r>
          </a:p>
          <a:p>
            <a:r>
              <a:rPr lang="en-US" sz="2400" dirty="0"/>
              <a:t>A handheld device that aids in accomplishing a task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An apparatus used in the practice of a vocation or profession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10" y="0"/>
            <a:ext cx="10674988" cy="124996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R Environment</a:t>
            </a:r>
            <a:r>
              <a:rPr lang="en-US" dirty="0"/>
              <a:t> is a collection of tools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9284" y="1946696"/>
            <a:ext cx="2068830" cy="160401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34" y="3903805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30" y="2848964"/>
            <a:ext cx="1144975" cy="858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683" y="1731164"/>
            <a:ext cx="1905098" cy="641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833" y="2609168"/>
            <a:ext cx="2053590" cy="645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412" y="3620185"/>
            <a:ext cx="3478911" cy="4994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0134" y="1681944"/>
            <a:ext cx="6945896" cy="4103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4315" y="2594538"/>
            <a:ext cx="2190750" cy="619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3346" y="2408529"/>
            <a:ext cx="1314450" cy="1323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1424" y="3410688"/>
            <a:ext cx="1424940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9815" y="5662486"/>
            <a:ext cx="4010025" cy="49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8945" y="4553285"/>
            <a:ext cx="2371391" cy="4646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6532" y="4457391"/>
            <a:ext cx="1598295" cy="6515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25049" y="5808805"/>
            <a:ext cx="1571315" cy="4879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74398" y="4354178"/>
            <a:ext cx="2447925" cy="2047875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6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statistics with 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90" y="1546698"/>
            <a:ext cx="1557316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823" y="1546698"/>
            <a:ext cx="150525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293" y="1546698"/>
            <a:ext cx="1598968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342" y="1546698"/>
            <a:ext cx="1678594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7878" y="4129436"/>
            <a:ext cx="1527073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7754" y="4129436"/>
            <a:ext cx="1503078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2347" y="4129436"/>
            <a:ext cx="1549989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5233" y="4129436"/>
            <a:ext cx="1575359" cy="2286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73" y="0"/>
            <a:ext cx="10828325" cy="1249960"/>
          </a:xfrm>
        </p:spPr>
        <p:txBody>
          <a:bodyPr/>
          <a:lstStyle/>
          <a:p>
            <a:r>
              <a:rPr lang="en-US" dirty="0" err="1"/>
              <a:t>rpart</a:t>
            </a:r>
            <a:r>
              <a:rPr lang="en-US" dirty="0"/>
              <a:t> help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36" y="1950908"/>
            <a:ext cx="8151725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36" y="1525526"/>
            <a:ext cx="1343025" cy="3238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54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860884"/>
            <a:ext cx="11194386" cy="41804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Because CART is the trademarked name of a particular software implementation of these ideas, and tree has been used for the </a:t>
            </a:r>
            <a:r>
              <a:rPr lang="en-US" sz="3200" dirty="0" err="1"/>
              <a:t>SPlus</a:t>
            </a:r>
            <a:r>
              <a:rPr lang="en-US" sz="3200" dirty="0"/>
              <a:t> routines of Clark and </a:t>
            </a:r>
            <a:r>
              <a:rPr lang="en-US" sz="3200" dirty="0" err="1"/>
              <a:t>Pregibon</a:t>
            </a:r>
            <a:r>
              <a:rPr lang="en-US" sz="3200" dirty="0"/>
              <a:t> [2] a different acronym — Recursive </a:t>
            </a:r>
            <a:r>
              <a:rPr lang="en-US" sz="3200" dirty="0" err="1"/>
              <a:t>PARTitioning</a:t>
            </a:r>
            <a:r>
              <a:rPr lang="en-US" sz="3200" dirty="0"/>
              <a:t> or </a:t>
            </a:r>
            <a:r>
              <a:rPr lang="en-US" sz="3200" dirty="0" err="1"/>
              <a:t>rpart</a:t>
            </a:r>
            <a:r>
              <a:rPr lang="en-US" sz="3200" dirty="0"/>
              <a:t> — was chosen. It is somewhat humorous that this label “</a:t>
            </a:r>
            <a:r>
              <a:rPr lang="en-US" sz="3200" dirty="0" err="1"/>
              <a:t>rpart</a:t>
            </a:r>
            <a:r>
              <a:rPr lang="en-US" sz="3200" dirty="0"/>
              <a:t>” has now become more common than the original and more descriptive “cart”, a testament to the influence of freely available software.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</a:t>
            </a:r>
            <a:r>
              <a:rPr lang="en-US" dirty="0"/>
              <a:t>ecursive </a:t>
            </a:r>
            <a:r>
              <a:rPr lang="en-US" u="sng" dirty="0" err="1"/>
              <a:t>PART</a:t>
            </a:r>
            <a:r>
              <a:rPr lang="en-US" dirty="0" err="1"/>
              <a:t>itioning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8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249960"/>
          </a:xfrm>
        </p:spPr>
        <p:txBody>
          <a:bodyPr/>
          <a:lstStyle/>
          <a:p>
            <a:r>
              <a:rPr lang="en-US" dirty="0"/>
              <a:t>An alternative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1" y="1286797"/>
            <a:ext cx="9192125" cy="501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37707">
            <a:off x="8587964" y="2430026"/>
            <a:ext cx="3604037" cy="1371600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9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rpart</a:t>
            </a:r>
            <a:r>
              <a:rPr lang="en-US" dirty="0"/>
              <a:t> in action/detail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905" y="1601935"/>
            <a:ext cx="10266381" cy="4256863"/>
          </a:xfrm>
        </p:spPr>
        <p:txBody>
          <a:bodyPr>
            <a:normAutofit/>
          </a:bodyPr>
          <a:lstStyle/>
          <a:p>
            <a:r>
              <a:rPr lang="en-US" sz="3200" dirty="0"/>
              <a:t>Start </a:t>
            </a:r>
            <a:r>
              <a:rPr lang="en-US" sz="3200" dirty="0" err="1"/>
              <a:t>RStudio</a:t>
            </a:r>
            <a:endParaRPr lang="en-US" sz="3200" dirty="0"/>
          </a:p>
          <a:p>
            <a:r>
              <a:rPr lang="en-US" sz="3200" dirty="0"/>
              <a:t>Load the </a:t>
            </a:r>
            <a:r>
              <a:rPr lang="en-US" sz="3200" dirty="0" err="1"/>
              <a:t>rpart</a:t>
            </a:r>
            <a:r>
              <a:rPr lang="en-US" sz="3200" dirty="0"/>
              <a:t> library</a:t>
            </a:r>
          </a:p>
          <a:p>
            <a:r>
              <a:rPr lang="en-US" sz="3200" dirty="0"/>
              <a:t>Load the data</a:t>
            </a:r>
          </a:p>
          <a:p>
            <a:r>
              <a:rPr lang="en-US" sz="3200" dirty="0"/>
              <a:t>Do </a:t>
            </a:r>
            <a:r>
              <a:rPr lang="en-US" sz="3200"/>
              <a:t>your thing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1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R/</a:t>
            </a:r>
            <a:r>
              <a:rPr lang="en-US" dirty="0" err="1"/>
              <a:t>Rstudio</a:t>
            </a:r>
            <a:r>
              <a:rPr lang="en-US" dirty="0"/>
              <a:t>/Rattle from USB drive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RPM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Trinostics LLC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67meA-GAkFE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862813" y="1528103"/>
            <a:ext cx="4717211" cy="3657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106906" y="1601935"/>
            <a:ext cx="4966636" cy="425686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66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66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66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66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0066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Copy profile to folder with R code</a:t>
            </a:r>
          </a:p>
          <a:p>
            <a:r>
              <a:rPr lang="en-US" sz="3200" dirty="0"/>
              <a:t>Double-click starts </a:t>
            </a:r>
            <a:r>
              <a:rPr lang="en-US" sz="3200" dirty="0" err="1"/>
              <a:t>RStudio</a:t>
            </a:r>
            <a:r>
              <a:rPr lang="en-US" sz="3200" dirty="0"/>
              <a:t>, opens file</a:t>
            </a:r>
          </a:p>
          <a:p>
            <a:r>
              <a:rPr lang="en-US" sz="3200" dirty="0"/>
              <a:t>Install the Rattle package using </a:t>
            </a:r>
            <a:r>
              <a:rPr lang="en-US" sz="3200" dirty="0" err="1"/>
              <a:t>RStudio’s</a:t>
            </a:r>
            <a:r>
              <a:rPr lang="en-US" sz="3200" dirty="0"/>
              <a:t> </a:t>
            </a:r>
            <a:r>
              <a:rPr lang="en-US" sz="3200" dirty="0" err="1"/>
              <a:t>gui</a:t>
            </a:r>
            <a:endParaRPr lang="en-US" sz="3200" dirty="0"/>
          </a:p>
          <a:p>
            <a:r>
              <a:rPr lang="en-US" sz="3200" dirty="0"/>
              <a:t>Load the library and start Rattle</a:t>
            </a:r>
          </a:p>
          <a:p>
            <a:r>
              <a:rPr lang="en-US" sz="3200" dirty="0"/>
              <a:t>Keep installing necessary packages until Rattle runs w/o error</a:t>
            </a:r>
          </a:p>
        </p:txBody>
      </p:sp>
    </p:spTree>
    <p:extLst>
      <p:ext uri="{BB962C8B-B14F-4D97-AF65-F5344CB8AC3E}">
        <p14:creationId xmlns:p14="http://schemas.microsoft.com/office/powerpoint/2010/main" val="70971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3">
      <a:dk1>
        <a:srgbClr val="FFFFFF"/>
      </a:dk1>
      <a:lt1>
        <a:srgbClr val="000000"/>
      </a:lt1>
      <a:dk2>
        <a:srgbClr val="636363"/>
      </a:dk2>
      <a:lt2>
        <a:srgbClr val="212121"/>
      </a:lt2>
      <a:accent1>
        <a:srgbClr val="E8E8E8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5312</TotalTime>
  <Words>421</Words>
  <Application>Microsoft Office PowerPoint</Application>
  <PresentationFormat>Widescreen</PresentationFormat>
  <Paragraphs>86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Century Gothic</vt:lpstr>
      <vt:lpstr>Wingdings 2</vt:lpstr>
      <vt:lpstr>Quotable</vt:lpstr>
      <vt:lpstr>Trees in the R environment</vt:lpstr>
      <vt:lpstr>Modelers are builders and use tools</vt:lpstr>
      <vt:lpstr>The R Environment is a collection of tools</vt:lpstr>
      <vt:lpstr>Learn statistics with R</vt:lpstr>
      <vt:lpstr>rpart help</vt:lpstr>
      <vt:lpstr>Recursive PARTitioning</vt:lpstr>
      <vt:lpstr>An alternative</vt:lpstr>
      <vt:lpstr>rpart in action/detail</vt:lpstr>
      <vt:lpstr>Run R/Rstudio/Rattle from USB drive</vt:lpstr>
      <vt:lpstr>Splitting the data with a shiny app</vt:lpstr>
      <vt:lpstr>Building the formula with a shiny app</vt:lpstr>
      <vt:lpstr>Contact me if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Three C’s</dc:title>
  <dc:creator>Dan Murphy</dc:creator>
  <cp:lastModifiedBy>Dan Murphy</cp:lastModifiedBy>
  <cp:revision>147</cp:revision>
  <cp:lastPrinted>2016-07-07T22:41:00Z</cp:lastPrinted>
  <dcterms:created xsi:type="dcterms:W3CDTF">2016-06-22T19:03:15Z</dcterms:created>
  <dcterms:modified xsi:type="dcterms:W3CDTF">2017-03-07T00:38:39Z</dcterms:modified>
</cp:coreProperties>
</file>